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ading Now 61-68 Bold" charset="1" panose="00000000000000000000"/>
      <p:regular r:id="rId20"/>
    </p:embeddedFont>
    <p:embeddedFont>
      <p:font typeface="Heading Now 61-68" charset="1" panose="00000000000000000000"/>
      <p:regular r:id="rId21"/>
    </p:embeddedFont>
    <p:embeddedFont>
      <p:font typeface="Aileron" charset="1" panose="00000500000000000000"/>
      <p:regular r:id="rId22"/>
    </p:embeddedFont>
    <p:embeddedFont>
      <p:font typeface="Aileron Heavy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https://tresenunocultivos.cl" TargetMode="External" Type="http://schemas.openxmlformats.org/officeDocument/2006/relationships/hyperlink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2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5286" y="4742887"/>
            <a:ext cx="6764058" cy="4055169"/>
          </a:xfrm>
          <a:custGeom>
            <a:avLst/>
            <a:gdLst/>
            <a:ahLst/>
            <a:cxnLst/>
            <a:rect r="r" b="b" t="t" l="l"/>
            <a:pathLst>
              <a:path h="4055169" w="6764058">
                <a:moveTo>
                  <a:pt x="0" y="0"/>
                </a:moveTo>
                <a:lnTo>
                  <a:pt x="6764058" y="0"/>
                </a:lnTo>
                <a:lnTo>
                  <a:pt x="6764058" y="4055169"/>
                </a:lnTo>
                <a:lnTo>
                  <a:pt x="0" y="405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" t="-8475" r="-8909" b="-37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501" y="1093659"/>
            <a:ext cx="16160999" cy="561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19"/>
              </a:lnSpc>
            </a:pPr>
            <a:r>
              <a:rPr lang="en-US" b="true" sz="1641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just">
              <a:lnSpc>
                <a:spcPts val="12220"/>
              </a:lnSpc>
            </a:pPr>
            <a:r>
              <a:rPr lang="en-US" b="true" sz="1222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72756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41938" y="4551784"/>
            <a:ext cx="7884386" cy="5351527"/>
          </a:xfrm>
          <a:custGeom>
            <a:avLst/>
            <a:gdLst/>
            <a:ahLst/>
            <a:cxnLst/>
            <a:rect r="r" b="b" t="t" l="l"/>
            <a:pathLst>
              <a:path h="5351527" w="7884386">
                <a:moveTo>
                  <a:pt x="0" y="0"/>
                </a:moveTo>
                <a:lnTo>
                  <a:pt x="7884385" y="0"/>
                </a:lnTo>
                <a:lnTo>
                  <a:pt x="7884385" y="5351527"/>
                </a:lnTo>
                <a:lnTo>
                  <a:pt x="0" y="535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775600" y="7005138"/>
            <a:ext cx="1777934" cy="1781173"/>
          </a:xfrm>
          <a:custGeom>
            <a:avLst/>
            <a:gdLst/>
            <a:ahLst/>
            <a:cxnLst/>
            <a:rect r="r" b="b" t="t" l="l"/>
            <a:pathLst>
              <a:path h="1781173" w="1777934">
                <a:moveTo>
                  <a:pt x="0" y="0"/>
                </a:moveTo>
                <a:lnTo>
                  <a:pt x="1777934" y="0"/>
                </a:lnTo>
                <a:lnTo>
                  <a:pt x="1777934" y="1781172"/>
                </a:lnTo>
                <a:lnTo>
                  <a:pt x="0" y="178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37400" y="4740023"/>
            <a:ext cx="398292" cy="398292"/>
          </a:xfrm>
          <a:custGeom>
            <a:avLst/>
            <a:gdLst/>
            <a:ahLst/>
            <a:cxnLst/>
            <a:rect r="r" b="b" t="t" l="l"/>
            <a:pathLst>
              <a:path h="398292" w="398292">
                <a:moveTo>
                  <a:pt x="0" y="0"/>
                </a:moveTo>
                <a:lnTo>
                  <a:pt x="398292" y="0"/>
                </a:lnTo>
                <a:lnTo>
                  <a:pt x="398292" y="398292"/>
                </a:lnTo>
                <a:lnTo>
                  <a:pt x="0" y="39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897770" y="3981825"/>
            <a:ext cx="196874" cy="196874"/>
          </a:xfrm>
          <a:custGeom>
            <a:avLst/>
            <a:gdLst/>
            <a:ahLst/>
            <a:cxnLst/>
            <a:rect r="r" b="b" t="t" l="l"/>
            <a:pathLst>
              <a:path h="196874" w="196874">
                <a:moveTo>
                  <a:pt x="0" y="0"/>
                </a:moveTo>
                <a:lnTo>
                  <a:pt x="196873" y="0"/>
                </a:lnTo>
                <a:lnTo>
                  <a:pt x="196873" y="196873"/>
                </a:lnTo>
                <a:lnTo>
                  <a:pt x="0" y="196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231317" y="3954767"/>
            <a:ext cx="940580" cy="940580"/>
          </a:xfrm>
          <a:custGeom>
            <a:avLst/>
            <a:gdLst/>
            <a:ahLst/>
            <a:cxnLst/>
            <a:rect r="r" b="b" t="t" l="l"/>
            <a:pathLst>
              <a:path h="940580" w="940580">
                <a:moveTo>
                  <a:pt x="0" y="0"/>
                </a:moveTo>
                <a:lnTo>
                  <a:pt x="940580" y="0"/>
                </a:lnTo>
                <a:lnTo>
                  <a:pt x="940580" y="940580"/>
                </a:lnTo>
                <a:lnTo>
                  <a:pt x="0" y="940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10146460" y="4538462"/>
            <a:ext cx="347368" cy="347368"/>
          </a:xfrm>
          <a:custGeom>
            <a:avLst/>
            <a:gdLst/>
            <a:ahLst/>
            <a:cxnLst/>
            <a:rect r="r" b="b" t="t" l="l"/>
            <a:pathLst>
              <a:path h="347368" w="347368">
                <a:moveTo>
                  <a:pt x="0" y="0"/>
                </a:moveTo>
                <a:lnTo>
                  <a:pt x="347368" y="0"/>
                </a:lnTo>
                <a:lnTo>
                  <a:pt x="347368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10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2"/>
              </a:lnSpc>
            </a:pPr>
            <a:r>
              <a:rPr lang="en-US" sz="74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DATOS: ENTIDAD RELACION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395" y="3624725"/>
            <a:ext cx="11064801" cy="6179465"/>
          </a:xfrm>
          <a:custGeom>
            <a:avLst/>
            <a:gdLst/>
            <a:ahLst/>
            <a:cxnLst/>
            <a:rect r="r" b="b" t="t" l="l"/>
            <a:pathLst>
              <a:path h="6179465" w="11064801">
                <a:moveTo>
                  <a:pt x="0" y="0"/>
                </a:moveTo>
                <a:lnTo>
                  <a:pt x="11064800" y="0"/>
                </a:lnTo>
                <a:lnTo>
                  <a:pt x="11064800" y="6179465"/>
                </a:lnTo>
                <a:lnTo>
                  <a:pt x="0" y="6179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4" t="-10448" r="-7012" b="-18616"/>
            </a:stretch>
          </a:blipFill>
        </p:spPr>
      </p:sp>
      <p:grpSp>
        <p:nvGrpSpPr>
          <p:cNvPr name="Group 5" id="5"/>
          <p:cNvGrpSpPr/>
          <p:nvPr/>
        </p:nvGrpSpPr>
        <p:grpSpPr>
          <a:xfrm rot="457382">
            <a:off x="725802" y="7891919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0603" y="3443750"/>
            <a:ext cx="485186" cy="485186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04176" y="6125131"/>
            <a:ext cx="1992636" cy="2009381"/>
          </a:xfrm>
          <a:custGeom>
            <a:avLst/>
            <a:gdLst/>
            <a:ahLst/>
            <a:cxnLst/>
            <a:rect r="r" b="b" t="t" l="l"/>
            <a:pathLst>
              <a:path h="2009381" w="1992636">
                <a:moveTo>
                  <a:pt x="0" y="0"/>
                </a:moveTo>
                <a:lnTo>
                  <a:pt x="1992636" y="0"/>
                </a:lnTo>
                <a:lnTo>
                  <a:pt x="1992636" y="2009381"/>
                </a:lnTo>
                <a:lnTo>
                  <a:pt x="0" y="2009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142" t="-30205" r="-34251" b="-367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608" y="4928767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Informe Entidad Relacion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42608" y="8192409"/>
            <a:ext cx="2916692" cy="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Modelo Entidad Relacion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72382" y="5185237"/>
            <a:ext cx="1520675" cy="1520675"/>
          </a:xfrm>
          <a:custGeom>
            <a:avLst/>
            <a:gdLst/>
            <a:ahLst/>
            <a:cxnLst/>
            <a:rect r="r" b="b" t="t" l="l"/>
            <a:pathLst>
              <a:path h="1520675" w="1520675">
                <a:moveTo>
                  <a:pt x="0" y="0"/>
                </a:moveTo>
                <a:lnTo>
                  <a:pt x="1520675" y="0"/>
                </a:lnTo>
                <a:lnTo>
                  <a:pt x="1520675" y="1520675"/>
                </a:lnTo>
                <a:lnTo>
                  <a:pt x="0" y="1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3106" y="3406249"/>
            <a:ext cx="1475376" cy="1475376"/>
          </a:xfrm>
          <a:custGeom>
            <a:avLst/>
            <a:gdLst/>
            <a:ahLst/>
            <a:cxnLst/>
            <a:rect r="r" b="b" t="t" l="l"/>
            <a:pathLst>
              <a:path h="1475376" w="1475376">
                <a:moveTo>
                  <a:pt x="0" y="0"/>
                </a:moveTo>
                <a:lnTo>
                  <a:pt x="1475376" y="0"/>
                </a:lnTo>
                <a:lnTo>
                  <a:pt x="14753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72382" y="3406249"/>
            <a:ext cx="1046176" cy="1475376"/>
          </a:xfrm>
          <a:custGeom>
            <a:avLst/>
            <a:gdLst/>
            <a:ahLst/>
            <a:cxnLst/>
            <a:rect r="r" b="b" t="t" l="l"/>
            <a:pathLst>
              <a:path h="1475376" w="1046176">
                <a:moveTo>
                  <a:pt x="0" y="0"/>
                </a:moveTo>
                <a:lnTo>
                  <a:pt x="1046176" y="0"/>
                </a:lnTo>
                <a:lnTo>
                  <a:pt x="10461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13510" y="3406249"/>
            <a:ext cx="1169236" cy="1475376"/>
          </a:xfrm>
          <a:custGeom>
            <a:avLst/>
            <a:gdLst/>
            <a:ahLst/>
            <a:cxnLst/>
            <a:rect r="r" b="b" t="t" l="l"/>
            <a:pathLst>
              <a:path h="1475376" w="1169236">
                <a:moveTo>
                  <a:pt x="0" y="0"/>
                </a:moveTo>
                <a:lnTo>
                  <a:pt x="1169236" y="0"/>
                </a:lnTo>
                <a:lnTo>
                  <a:pt x="116923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3346" y="3333876"/>
            <a:ext cx="1553576" cy="1547750"/>
          </a:xfrm>
          <a:custGeom>
            <a:avLst/>
            <a:gdLst/>
            <a:ahLst/>
            <a:cxnLst/>
            <a:rect r="r" b="b" t="t" l="l"/>
            <a:pathLst>
              <a:path h="1547750" w="1553576">
                <a:moveTo>
                  <a:pt x="0" y="0"/>
                </a:moveTo>
                <a:lnTo>
                  <a:pt x="1553576" y="0"/>
                </a:lnTo>
                <a:lnTo>
                  <a:pt x="1553576" y="1547749"/>
                </a:lnTo>
                <a:lnTo>
                  <a:pt x="0" y="1547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17522" y="3413623"/>
            <a:ext cx="1513301" cy="1513301"/>
          </a:xfrm>
          <a:custGeom>
            <a:avLst/>
            <a:gdLst/>
            <a:ahLst/>
            <a:cxnLst/>
            <a:rect r="r" b="b" t="t" l="l"/>
            <a:pathLst>
              <a:path h="1513301" w="1513301">
                <a:moveTo>
                  <a:pt x="0" y="0"/>
                </a:moveTo>
                <a:lnTo>
                  <a:pt x="1513301" y="0"/>
                </a:lnTo>
                <a:lnTo>
                  <a:pt x="1513301" y="1513301"/>
                </a:lnTo>
                <a:lnTo>
                  <a:pt x="0" y="1513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66325" y="4987943"/>
            <a:ext cx="1717969" cy="1717969"/>
          </a:xfrm>
          <a:custGeom>
            <a:avLst/>
            <a:gdLst/>
            <a:ahLst/>
            <a:cxnLst/>
            <a:rect r="r" b="b" t="t" l="l"/>
            <a:pathLst>
              <a:path h="1717969" w="1717969">
                <a:moveTo>
                  <a:pt x="0" y="0"/>
                </a:moveTo>
                <a:lnTo>
                  <a:pt x="1717970" y="0"/>
                </a:lnTo>
                <a:lnTo>
                  <a:pt x="1717970" y="1717969"/>
                </a:lnTo>
                <a:lnTo>
                  <a:pt x="0" y="1717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13510" y="5240338"/>
            <a:ext cx="1368480" cy="1465575"/>
          </a:xfrm>
          <a:custGeom>
            <a:avLst/>
            <a:gdLst/>
            <a:ahLst/>
            <a:cxnLst/>
            <a:rect r="r" b="b" t="t" l="l"/>
            <a:pathLst>
              <a:path h="1465575" w="1368480">
                <a:moveTo>
                  <a:pt x="0" y="0"/>
                </a:moveTo>
                <a:lnTo>
                  <a:pt x="1368481" y="0"/>
                </a:lnTo>
                <a:lnTo>
                  <a:pt x="1368481" y="1465574"/>
                </a:lnTo>
                <a:lnTo>
                  <a:pt x="0" y="1465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90571" y="1279807"/>
            <a:ext cx="16168729" cy="135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86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6523" y="1089437"/>
            <a:ext cx="16082777" cy="28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OBSTÁCULOS: </a:t>
            </a:r>
          </a:p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PRESENTADOS DURANTE EL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8278" y="4517918"/>
            <a:ext cx="7111461" cy="929774"/>
            <a:chOff x="0" y="0"/>
            <a:chExt cx="2167146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7146" cy="283339"/>
            </a:xfrm>
            <a:custGeom>
              <a:avLst/>
              <a:gdLst/>
              <a:ahLst/>
              <a:cxnLst/>
              <a:rect r="r" b="b" t="t" l="l"/>
              <a:pathLst>
                <a:path h="283339" w="2167146">
                  <a:moveTo>
                    <a:pt x="108865" y="0"/>
                  </a:moveTo>
                  <a:lnTo>
                    <a:pt x="2058281" y="0"/>
                  </a:lnTo>
                  <a:cubicBezTo>
                    <a:pt x="2087154" y="0"/>
                    <a:pt x="2114844" y="11470"/>
                    <a:pt x="2135260" y="31886"/>
                  </a:cubicBezTo>
                  <a:cubicBezTo>
                    <a:pt x="2155677" y="52302"/>
                    <a:pt x="2167146" y="79992"/>
                    <a:pt x="2167146" y="108865"/>
                  </a:cubicBezTo>
                  <a:lnTo>
                    <a:pt x="2167146" y="174474"/>
                  </a:lnTo>
                  <a:cubicBezTo>
                    <a:pt x="2167146" y="203347"/>
                    <a:pt x="2155677" y="231037"/>
                    <a:pt x="2135260" y="251453"/>
                  </a:cubicBezTo>
                  <a:cubicBezTo>
                    <a:pt x="2114844" y="271870"/>
                    <a:pt x="2087154" y="283339"/>
                    <a:pt x="2058281" y="283339"/>
                  </a:cubicBezTo>
                  <a:lnTo>
                    <a:pt x="108865" y="283339"/>
                  </a:lnTo>
                  <a:cubicBezTo>
                    <a:pt x="79992" y="283339"/>
                    <a:pt x="52302" y="271870"/>
                    <a:pt x="31886" y="251453"/>
                  </a:cubicBezTo>
                  <a:cubicBezTo>
                    <a:pt x="11470" y="231037"/>
                    <a:pt x="0" y="203347"/>
                    <a:pt x="0" y="174474"/>
                  </a:cubicBezTo>
                  <a:lnTo>
                    <a:pt x="0" y="108865"/>
                  </a:lnTo>
                  <a:cubicBezTo>
                    <a:pt x="0" y="79992"/>
                    <a:pt x="11470" y="52302"/>
                    <a:pt x="31886" y="31886"/>
                  </a:cubicBezTo>
                  <a:cubicBezTo>
                    <a:pt x="52302" y="11470"/>
                    <a:pt x="79992" y="0"/>
                    <a:pt x="108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714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5962" y="4490713"/>
            <a:ext cx="5960472" cy="929774"/>
            <a:chOff x="0" y="0"/>
            <a:chExt cx="1816394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16394" cy="283339"/>
            </a:xfrm>
            <a:custGeom>
              <a:avLst/>
              <a:gdLst/>
              <a:ahLst/>
              <a:cxnLst/>
              <a:rect r="r" b="b" t="t" l="l"/>
              <a:pathLst>
                <a:path h="283339" w="1816394">
                  <a:moveTo>
                    <a:pt x="129888" y="0"/>
                  </a:moveTo>
                  <a:lnTo>
                    <a:pt x="1686506" y="0"/>
                  </a:lnTo>
                  <a:cubicBezTo>
                    <a:pt x="1758241" y="0"/>
                    <a:pt x="1816394" y="58153"/>
                    <a:pt x="1816394" y="129888"/>
                  </a:cubicBezTo>
                  <a:lnTo>
                    <a:pt x="1816394" y="153452"/>
                  </a:lnTo>
                  <a:cubicBezTo>
                    <a:pt x="1816394" y="187900"/>
                    <a:pt x="1802709" y="220937"/>
                    <a:pt x="1778351" y="245296"/>
                  </a:cubicBezTo>
                  <a:cubicBezTo>
                    <a:pt x="1753992" y="269655"/>
                    <a:pt x="1720954" y="283339"/>
                    <a:pt x="1686506" y="283339"/>
                  </a:cubicBezTo>
                  <a:lnTo>
                    <a:pt x="129888" y="283339"/>
                  </a:lnTo>
                  <a:cubicBezTo>
                    <a:pt x="95439" y="283339"/>
                    <a:pt x="62402" y="269655"/>
                    <a:pt x="38043" y="245296"/>
                  </a:cubicBezTo>
                  <a:cubicBezTo>
                    <a:pt x="13685" y="220937"/>
                    <a:pt x="0" y="187900"/>
                    <a:pt x="0" y="153452"/>
                  </a:cubicBezTo>
                  <a:lnTo>
                    <a:pt x="0" y="129888"/>
                  </a:lnTo>
                  <a:cubicBezTo>
                    <a:pt x="0" y="95439"/>
                    <a:pt x="13685" y="62402"/>
                    <a:pt x="38043" y="38043"/>
                  </a:cubicBezTo>
                  <a:cubicBezTo>
                    <a:pt x="62402" y="13685"/>
                    <a:pt x="95439" y="0"/>
                    <a:pt x="129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639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4406">
            <a:off x="765545" y="4578499"/>
            <a:ext cx="485186" cy="485186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6934">
            <a:off x="9171166" y="4713007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34250" y="2718971"/>
            <a:ext cx="1210575" cy="1212780"/>
          </a:xfrm>
          <a:custGeom>
            <a:avLst/>
            <a:gdLst/>
            <a:ahLst/>
            <a:cxnLst/>
            <a:rect r="r" b="b" t="t" l="l"/>
            <a:pathLst>
              <a:path h="1212780" w="1210575">
                <a:moveTo>
                  <a:pt x="0" y="0"/>
                </a:moveTo>
                <a:lnTo>
                  <a:pt x="1210574" y="0"/>
                </a:lnTo>
                <a:lnTo>
                  <a:pt x="1210574" y="1212780"/>
                </a:lnTo>
                <a:lnTo>
                  <a:pt x="0" y="121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82637">
            <a:off x="16348324" y="6516422"/>
            <a:ext cx="2458542" cy="1757403"/>
          </a:xfrm>
          <a:custGeom>
            <a:avLst/>
            <a:gdLst/>
            <a:ahLst/>
            <a:cxnLst/>
            <a:rect r="r" b="b" t="t" l="l"/>
            <a:pathLst>
              <a:path h="1757403" w="2458542">
                <a:moveTo>
                  <a:pt x="2458543" y="0"/>
                </a:moveTo>
                <a:lnTo>
                  <a:pt x="0" y="0"/>
                </a:lnTo>
                <a:lnTo>
                  <a:pt x="0" y="1757404"/>
                </a:lnTo>
                <a:lnTo>
                  <a:pt x="2458543" y="1757404"/>
                </a:lnTo>
                <a:lnTo>
                  <a:pt x="2458543" y="0"/>
                </a:lnTo>
                <a:close/>
              </a:path>
            </a:pathLst>
          </a:custGeom>
          <a:blipFill>
            <a:blip r:embed="rId4"/>
            <a:stretch>
              <a:fillRect l="0" t="0" r="0" b="-719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5576" y="4773796"/>
            <a:ext cx="6981586" cy="70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Inop</a:t>
            </a: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erancia metodológica inicial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415416" y="4745763"/>
            <a:ext cx="5852389" cy="72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Restricción d</a:t>
            </a: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 tiempo</a:t>
            </a:r>
          </a:p>
          <a:p>
            <a:pPr algn="ctr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63827" y="5623953"/>
            <a:ext cx="6990295" cy="356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Nos enfrentamos a una inoperancia metodológica inicial, ya que, al tener poca o nula experiencia real con la metodología Scrum y las herramientas de control como Trello y GitHub, no supimos ocuparlas de manera eficiente.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Este obstáculo nos provocó un retraso en la Fase 1, el cual logramos superar mediante la estandarización de procesos, la definición clara de roles y la implementación de un Git Flow riguroso, permitiéndonos recuperar el cronograma a tiempo para cumplir con el plazo.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30527">
            <a:off x="9113337" y="5664900"/>
            <a:ext cx="7088800" cy="281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segundo gran desafío fue la restricción de tiempo (solo 16 semanas), que nos obligó a priorizar de forma eficiente.</a:t>
            </a:r>
          </a:p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Tuvimos que realizar una profunda reflexión grupal y con el cliente para aplicar la gestión de alcance, concentrando nuestro esfuerzo exclusivamente en el Producto Mínimo Viable (MVP) Transaccional (Login, Carrito y Checkout), además del valor añadido; (chatbot y dashboard)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5045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039537" y="4160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resenunocultivos.cl"/>
          </p:cNvPr>
          <p:cNvSpPr/>
          <p:nvPr/>
        </p:nvSpPr>
        <p:spPr>
          <a:xfrm flipH="false" flipV="false" rot="0">
            <a:off x="9659542" y="3259696"/>
            <a:ext cx="6217544" cy="6217544"/>
          </a:xfrm>
          <a:custGeom>
            <a:avLst/>
            <a:gdLst/>
            <a:ahLst/>
            <a:cxnLst/>
            <a:rect r="r" b="b" t="t" l="l"/>
            <a:pathLst>
              <a:path h="6217544" w="6217544">
                <a:moveTo>
                  <a:pt x="0" y="0"/>
                </a:moveTo>
                <a:lnTo>
                  <a:pt x="6217544" y="0"/>
                </a:lnTo>
                <a:lnTo>
                  <a:pt x="6217544" y="6217544"/>
                </a:lnTo>
                <a:lnTo>
                  <a:pt x="0" y="621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0571" y="1235508"/>
            <a:ext cx="16168729" cy="311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 DEL PROYECTO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8132782" y="8444968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4" y="0"/>
                </a:lnTo>
                <a:lnTo>
                  <a:pt x="2917424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139582">
            <a:off x="15384131" y="2654871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3"/>
                </a:lnTo>
                <a:lnTo>
                  <a:pt x="0" y="2639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457382">
            <a:off x="513477" y="3459309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74014" y="1516470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1815980" y="205740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2497" y="2194536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20"/>
                </a:lnTo>
                <a:lnTo>
                  <a:pt x="0" y="354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316017">
            <a:off x="12446238" y="1524035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3547" y="4853033"/>
            <a:ext cx="7643898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Escaneando este QR, pueden acceder a la plataforma, que ya se encuentra disponible.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3415"/>
            <a:ext cx="529266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088180" y="5166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26" y="4497414"/>
            <a:ext cx="7196683" cy="1311222"/>
            <a:chOff x="0" y="0"/>
            <a:chExt cx="2193117" cy="399582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93117" cy="399582"/>
            </a:xfrm>
            <a:custGeom>
              <a:avLst/>
              <a:gdLst/>
              <a:ahLst/>
              <a:cxnLst/>
              <a:rect r="r" b="b" t="t" l="l"/>
              <a:pathLst>
                <a:path h="399582" w="2193117">
                  <a:moveTo>
                    <a:pt x="107576" y="0"/>
                  </a:moveTo>
                  <a:lnTo>
                    <a:pt x="2085540" y="0"/>
                  </a:lnTo>
                  <a:cubicBezTo>
                    <a:pt x="2144953" y="0"/>
                    <a:pt x="2193117" y="48164"/>
                    <a:pt x="2193117" y="107576"/>
                  </a:cubicBezTo>
                  <a:lnTo>
                    <a:pt x="2193117" y="292005"/>
                  </a:lnTo>
                  <a:cubicBezTo>
                    <a:pt x="2193117" y="351418"/>
                    <a:pt x="2144953" y="399582"/>
                    <a:pt x="2085540" y="399582"/>
                  </a:cubicBezTo>
                  <a:lnTo>
                    <a:pt x="107576" y="399582"/>
                  </a:lnTo>
                  <a:cubicBezTo>
                    <a:pt x="48164" y="399582"/>
                    <a:pt x="0" y="351418"/>
                    <a:pt x="0" y="292005"/>
                  </a:cubicBezTo>
                  <a:lnTo>
                    <a:pt x="0" y="107576"/>
                  </a:lnTo>
                  <a:cubicBezTo>
                    <a:pt x="0" y="48164"/>
                    <a:pt x="48164" y="0"/>
                    <a:pt x="107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117" cy="437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62633">
            <a:off x="1046508" y="54850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0547" y="5936224"/>
            <a:ext cx="7094690" cy="3199834"/>
            <a:chOff x="0" y="0"/>
            <a:chExt cx="1868560" cy="842755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8560" cy="842755"/>
            </a:xfrm>
            <a:custGeom>
              <a:avLst/>
              <a:gdLst/>
              <a:ahLst/>
              <a:cxnLst/>
              <a:rect r="r" b="b" t="t" l="l"/>
              <a:pathLst>
                <a:path h="842755" w="1868560">
                  <a:moveTo>
                    <a:pt x="54561" y="0"/>
                  </a:moveTo>
                  <a:lnTo>
                    <a:pt x="1813999" y="0"/>
                  </a:lnTo>
                  <a:cubicBezTo>
                    <a:pt x="1844132" y="0"/>
                    <a:pt x="1868560" y="24428"/>
                    <a:pt x="1868560" y="54561"/>
                  </a:cubicBezTo>
                  <a:lnTo>
                    <a:pt x="1868560" y="788193"/>
                  </a:lnTo>
                  <a:cubicBezTo>
                    <a:pt x="1868560" y="802664"/>
                    <a:pt x="1862812" y="816542"/>
                    <a:pt x="1852580" y="826774"/>
                  </a:cubicBezTo>
                  <a:cubicBezTo>
                    <a:pt x="1842347" y="837006"/>
                    <a:pt x="1828470" y="842755"/>
                    <a:pt x="1813999" y="842755"/>
                  </a:cubicBezTo>
                  <a:lnTo>
                    <a:pt x="54561" y="842755"/>
                  </a:lnTo>
                  <a:cubicBezTo>
                    <a:pt x="40091" y="842755"/>
                    <a:pt x="26213" y="837006"/>
                    <a:pt x="15981" y="826774"/>
                  </a:cubicBezTo>
                  <a:cubicBezTo>
                    <a:pt x="5748" y="816542"/>
                    <a:pt x="0" y="802664"/>
                    <a:pt x="0" y="788193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868560" cy="85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89999">
            <a:off x="988607" y="7939348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29" y="0"/>
                </a:lnTo>
                <a:lnTo>
                  <a:pt x="1492929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54128" y="4525162"/>
            <a:ext cx="7959894" cy="28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b="true" sz="999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RESULTADOS OBTENIDOS</a:t>
            </a:r>
          </a:p>
        </p:txBody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9184180" y="7280916"/>
            <a:ext cx="930081" cy="1120579"/>
          </a:xfrm>
          <a:custGeom>
            <a:avLst/>
            <a:gdLst/>
            <a:ahLst/>
            <a:cxnLst/>
            <a:rect r="r" b="b" t="t" l="l"/>
            <a:pathLst>
              <a:path h="1120579" w="930081">
                <a:moveTo>
                  <a:pt x="0" y="0"/>
                </a:moveTo>
                <a:lnTo>
                  <a:pt x="930081" y="0"/>
                </a:lnTo>
                <a:lnTo>
                  <a:pt x="930081" y="1120579"/>
                </a:lnTo>
                <a:lnTo>
                  <a:pt x="0" y="112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251206"/>
            <a:ext cx="16189267" cy="2655863"/>
            <a:chOff x="0" y="0"/>
            <a:chExt cx="2508141" cy="411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08141" cy="411463"/>
            </a:xfrm>
            <a:custGeom>
              <a:avLst/>
              <a:gdLst/>
              <a:ahLst/>
              <a:cxnLst/>
              <a:rect r="r" b="b" t="t" l="l"/>
              <a:pathLst>
                <a:path h="411463" w="2508141">
                  <a:moveTo>
                    <a:pt x="23911" y="0"/>
                  </a:moveTo>
                  <a:lnTo>
                    <a:pt x="2484231" y="0"/>
                  </a:lnTo>
                  <a:cubicBezTo>
                    <a:pt x="2497436" y="0"/>
                    <a:pt x="2508141" y="10705"/>
                    <a:pt x="2508141" y="23911"/>
                  </a:cubicBezTo>
                  <a:lnTo>
                    <a:pt x="2508141" y="387552"/>
                  </a:lnTo>
                  <a:cubicBezTo>
                    <a:pt x="2508141" y="400757"/>
                    <a:pt x="2497436" y="411463"/>
                    <a:pt x="2484231" y="411463"/>
                  </a:cubicBezTo>
                  <a:lnTo>
                    <a:pt x="23911" y="411463"/>
                  </a:lnTo>
                  <a:cubicBezTo>
                    <a:pt x="10705" y="411463"/>
                    <a:pt x="0" y="400757"/>
                    <a:pt x="0" y="387552"/>
                  </a:cubicBezTo>
                  <a:lnTo>
                    <a:pt x="0" y="23911"/>
                  </a:lnTo>
                  <a:cubicBezTo>
                    <a:pt x="0" y="10705"/>
                    <a:pt x="10705" y="0"/>
                    <a:pt x="2391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9860" r="-932" b="-18621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06628" y="4330194"/>
            <a:ext cx="485186" cy="485186"/>
            <a:chOff x="0" y="0"/>
            <a:chExt cx="812800" cy="81280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50526" y="4927108"/>
            <a:ext cx="6616526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proyecto se l</a:t>
            </a: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ogró con éxito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5314" y="6316082"/>
            <a:ext cx="6267106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 logró cumplir todos los objetivos planteados, desarrollando e implementando una plataforma de e-commerce integral con sitio público, panel de administración, gestión de inventario y dashboard de ventas. Todas las funcionalidades fueron probadas y validadas, y el cliente expresó su satisfacción destacando la utilidad y el valor agregado del proyecto.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3415"/>
            <a:ext cx="53162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934074" y="287983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037" y="3227720"/>
            <a:ext cx="8628712" cy="25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INTEGRANTES</a:t>
            </a:r>
          </a:p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02826" y="1459645"/>
            <a:ext cx="3058844" cy="908510"/>
            <a:chOff x="0" y="0"/>
            <a:chExt cx="953969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3969" cy="283339"/>
            </a:xfrm>
            <a:custGeom>
              <a:avLst/>
              <a:gdLst/>
              <a:ahLst/>
              <a:cxnLst/>
              <a:rect r="r" b="b" t="t" l="l"/>
              <a:pathLst>
                <a:path h="283339" w="953969">
                  <a:moveTo>
                    <a:pt x="141670" y="0"/>
                  </a:moveTo>
                  <a:lnTo>
                    <a:pt x="812299" y="0"/>
                  </a:lnTo>
                  <a:cubicBezTo>
                    <a:pt x="890541" y="0"/>
                    <a:pt x="953969" y="63428"/>
                    <a:pt x="953969" y="141670"/>
                  </a:cubicBezTo>
                  <a:lnTo>
                    <a:pt x="953969" y="141670"/>
                  </a:lnTo>
                  <a:cubicBezTo>
                    <a:pt x="953969" y="179243"/>
                    <a:pt x="939043" y="215277"/>
                    <a:pt x="912475" y="241845"/>
                  </a:cubicBezTo>
                  <a:cubicBezTo>
                    <a:pt x="885907" y="268413"/>
                    <a:pt x="849872" y="283339"/>
                    <a:pt x="812299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3969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7837" y="4015585"/>
            <a:ext cx="3778814" cy="908510"/>
            <a:chOff x="0" y="0"/>
            <a:chExt cx="1178508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78508" cy="283339"/>
            </a:xfrm>
            <a:custGeom>
              <a:avLst/>
              <a:gdLst/>
              <a:ahLst/>
              <a:cxnLst/>
              <a:rect r="r" b="b" t="t" l="l"/>
              <a:pathLst>
                <a:path h="283339" w="1178508">
                  <a:moveTo>
                    <a:pt x="141670" y="0"/>
                  </a:moveTo>
                  <a:lnTo>
                    <a:pt x="1036838" y="0"/>
                  </a:lnTo>
                  <a:cubicBezTo>
                    <a:pt x="1074411" y="0"/>
                    <a:pt x="1110445" y="14926"/>
                    <a:pt x="1137014" y="41494"/>
                  </a:cubicBezTo>
                  <a:cubicBezTo>
                    <a:pt x="1163582" y="68062"/>
                    <a:pt x="1178508" y="104097"/>
                    <a:pt x="1178508" y="141670"/>
                  </a:cubicBezTo>
                  <a:lnTo>
                    <a:pt x="1178508" y="141670"/>
                  </a:lnTo>
                  <a:cubicBezTo>
                    <a:pt x="1178508" y="219912"/>
                    <a:pt x="1115080" y="283339"/>
                    <a:pt x="1036838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78508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304994">
            <a:off x="9211058" y="1262419"/>
            <a:ext cx="474090" cy="474090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3714">
            <a:off x="9148352" y="3944582"/>
            <a:ext cx="474090" cy="474090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02586" y="6810423"/>
            <a:ext cx="3059083" cy="908510"/>
            <a:chOff x="0" y="0"/>
            <a:chExt cx="954044" cy="28333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4044" cy="283339"/>
            </a:xfrm>
            <a:custGeom>
              <a:avLst/>
              <a:gdLst/>
              <a:ahLst/>
              <a:cxnLst/>
              <a:rect r="r" b="b" t="t" l="l"/>
              <a:pathLst>
                <a:path h="283339" w="954044">
                  <a:moveTo>
                    <a:pt x="141670" y="0"/>
                  </a:moveTo>
                  <a:lnTo>
                    <a:pt x="812374" y="0"/>
                  </a:lnTo>
                  <a:cubicBezTo>
                    <a:pt x="890616" y="0"/>
                    <a:pt x="954044" y="63428"/>
                    <a:pt x="954044" y="141670"/>
                  </a:cubicBezTo>
                  <a:lnTo>
                    <a:pt x="954044" y="141670"/>
                  </a:lnTo>
                  <a:cubicBezTo>
                    <a:pt x="954044" y="179243"/>
                    <a:pt x="939118" y="215277"/>
                    <a:pt x="912550" y="241845"/>
                  </a:cubicBezTo>
                  <a:cubicBezTo>
                    <a:pt x="885981" y="268413"/>
                    <a:pt x="849947" y="283339"/>
                    <a:pt x="812374" y="283339"/>
                  </a:cubicBezTo>
                  <a:lnTo>
                    <a:pt x="141670" y="283339"/>
                  </a:lnTo>
                  <a:cubicBezTo>
                    <a:pt x="63428" y="283339"/>
                    <a:pt x="0" y="219912"/>
                    <a:pt x="0" y="141670"/>
                  </a:cubicBezTo>
                  <a:lnTo>
                    <a:pt x="0" y="141670"/>
                  </a:lnTo>
                  <a:cubicBezTo>
                    <a:pt x="0" y="63428"/>
                    <a:pt x="63428" y="0"/>
                    <a:pt x="141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5404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309548">
            <a:off x="9211496" y="6611664"/>
            <a:ext cx="474090" cy="474090"/>
            <a:chOff x="0" y="0"/>
            <a:chExt cx="812800" cy="812800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21" id="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7019791" y="7490919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466203" y="6823769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6577890" y="669111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19115" y="1706052"/>
            <a:ext cx="304255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Celine Toledo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9737" y="4255592"/>
            <a:ext cx="376307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Catalina Berrios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5991" y="2391645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Scrum Master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Facilitó ceremonias ágiles clave.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Mantuvo el tablero de tareas actualizado.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impedimentos y aseguró el cumplimiento de plazos.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523046" y="4943145"/>
            <a:ext cx="7690973" cy="175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roduct Owne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Levantó y priorizó requerimientos con el cliente.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el Product Backlog con historias claras.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Definió criterios de aceptación y validó entregas.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422533" y="7049781"/>
            <a:ext cx="3039137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Benjamin Lobos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5991" y="7788937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esarrollador Principa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Diseñó e implementó módulos clave (frontend y backend).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Integró servicios, APIs y base de datos.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Revisó código, realizó pruebas y apoyó despliegues.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53415"/>
            <a:ext cx="520958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925156" y="4818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17001">
            <a:off x="14183651" y="2130670"/>
            <a:ext cx="4659217" cy="3476957"/>
            <a:chOff x="0" y="0"/>
            <a:chExt cx="764065" cy="570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065" cy="570186"/>
            </a:xfrm>
            <a:custGeom>
              <a:avLst/>
              <a:gdLst/>
              <a:ahLst/>
              <a:cxnLst/>
              <a:rect r="r" b="b" t="t" l="l"/>
              <a:pathLst>
                <a:path h="570186" w="764065">
                  <a:moveTo>
                    <a:pt x="83082" y="0"/>
                  </a:moveTo>
                  <a:lnTo>
                    <a:pt x="680983" y="0"/>
                  </a:lnTo>
                  <a:cubicBezTo>
                    <a:pt x="726868" y="0"/>
                    <a:pt x="764065" y="37197"/>
                    <a:pt x="764065" y="83082"/>
                  </a:cubicBezTo>
                  <a:lnTo>
                    <a:pt x="764065" y="487104"/>
                  </a:lnTo>
                  <a:cubicBezTo>
                    <a:pt x="764065" y="532989"/>
                    <a:pt x="726868" y="570186"/>
                    <a:pt x="680983" y="570186"/>
                  </a:cubicBezTo>
                  <a:lnTo>
                    <a:pt x="83082" y="570186"/>
                  </a:lnTo>
                  <a:cubicBezTo>
                    <a:pt x="37197" y="570186"/>
                    <a:pt x="0" y="532989"/>
                    <a:pt x="0" y="487104"/>
                  </a:cubicBezTo>
                  <a:lnTo>
                    <a:pt x="0" y="83082"/>
                  </a:lnTo>
                  <a:cubicBezTo>
                    <a:pt x="0" y="37197"/>
                    <a:pt x="37197" y="0"/>
                    <a:pt x="83082" y="0"/>
                  </a:cubicBezTo>
                  <a:close/>
                </a:path>
              </a:pathLst>
            </a:custGeom>
            <a:blipFill>
              <a:blip r:embed="rId2"/>
              <a:stretch>
                <a:fillRect l="-16333" t="0" r="-16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480434">
            <a:off x="14106713" y="6444614"/>
            <a:ext cx="4656510" cy="3478517"/>
            <a:chOff x="0" y="0"/>
            <a:chExt cx="763621" cy="570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621" cy="570442"/>
            </a:xfrm>
            <a:custGeom>
              <a:avLst/>
              <a:gdLst/>
              <a:ahLst/>
              <a:cxnLst/>
              <a:rect r="r" b="b" t="t" l="l"/>
              <a:pathLst>
                <a:path h="570442" w="763621">
                  <a:moveTo>
                    <a:pt x="83130" y="0"/>
                  </a:moveTo>
                  <a:lnTo>
                    <a:pt x="680491" y="0"/>
                  </a:lnTo>
                  <a:cubicBezTo>
                    <a:pt x="726402" y="0"/>
                    <a:pt x="763621" y="37219"/>
                    <a:pt x="763621" y="83130"/>
                  </a:cubicBezTo>
                  <a:lnTo>
                    <a:pt x="763621" y="487312"/>
                  </a:lnTo>
                  <a:cubicBezTo>
                    <a:pt x="763621" y="533223"/>
                    <a:pt x="726402" y="570442"/>
                    <a:pt x="680491" y="570442"/>
                  </a:cubicBezTo>
                  <a:lnTo>
                    <a:pt x="83130" y="570442"/>
                  </a:lnTo>
                  <a:cubicBezTo>
                    <a:pt x="37219" y="570442"/>
                    <a:pt x="0" y="533223"/>
                    <a:pt x="0" y="487312"/>
                  </a:cubicBezTo>
                  <a:lnTo>
                    <a:pt x="0" y="83130"/>
                  </a:lnTo>
                  <a:cubicBezTo>
                    <a:pt x="0" y="37219"/>
                    <a:pt x="37219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16401" t="0" r="-16401" b="0"/>
              </a:stretch>
            </a:blipFill>
          </p:spPr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461634" y="7196554"/>
            <a:ext cx="1143666" cy="1145749"/>
          </a:xfrm>
          <a:custGeom>
            <a:avLst/>
            <a:gdLst/>
            <a:ahLst/>
            <a:cxnLst/>
            <a:rect r="r" b="b" t="t" l="l"/>
            <a:pathLst>
              <a:path h="1145749" w="1143666">
                <a:moveTo>
                  <a:pt x="0" y="0"/>
                </a:moveTo>
                <a:lnTo>
                  <a:pt x="1143666" y="0"/>
                </a:lnTo>
                <a:lnTo>
                  <a:pt x="1143666" y="1145748"/>
                </a:lnTo>
                <a:lnTo>
                  <a:pt x="0" y="114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7137" y="263681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345" y="1188804"/>
            <a:ext cx="11222190" cy="2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415"/>
            <a:ext cx="561109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 : CULTIVOS ORGANICOS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12477"/>
            <a:ext cx="11148835" cy="11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proyecto busca apoyar a l</a:t>
            </a: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empresa “Tres en Uno: Cultivos Orgánicos, dedicada a producir hortalizas en Coquimbo mediante un ecosistema circular que integra acuicultura e hidroponía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377" y="4927124"/>
            <a:ext cx="11148835" cy="364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Francisco Sanhueza: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la área administrativa y logística.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Michel Fernández: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área de operaciones y producción.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Oliana Gorigoitia: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Administradora de ventas.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1492"/>
            <a:ext cx="8563501" cy="22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7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DESCRIPCION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6156" y="3929442"/>
            <a:ext cx="7722657" cy="5492438"/>
            <a:chOff x="0" y="0"/>
            <a:chExt cx="2033951" cy="1446568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446568"/>
            </a:xfrm>
            <a:custGeom>
              <a:avLst/>
              <a:gdLst/>
              <a:ahLst/>
              <a:cxnLst/>
              <a:rect r="r" b="b" t="t" l="l"/>
              <a:pathLst>
                <a:path h="1446568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396443"/>
                  </a:lnTo>
                  <a:cubicBezTo>
                    <a:pt x="2033951" y="1424127"/>
                    <a:pt x="2011509" y="1446568"/>
                    <a:pt x="1983826" y="1446568"/>
                  </a:cubicBezTo>
                  <a:lnTo>
                    <a:pt x="50125" y="1446568"/>
                  </a:lnTo>
                  <a:cubicBezTo>
                    <a:pt x="22442" y="1446568"/>
                    <a:pt x="0" y="1424127"/>
                    <a:pt x="0" y="1396443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45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9880" y="5889142"/>
            <a:ext cx="6612486" cy="19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Actualmente presenta gestión manual de pedidos, baja visibilidad</a:t>
            </a: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dificultades para promocionar su oferta y limitaciones en el control de costos y operaciones, lo que restringe su crecimiento y el aprovechamiento de su modelo sostenible.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350355" y="4903055"/>
            <a:ext cx="27142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093899"/>
            <a:ext cx="7052405" cy="44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Desarrollamos una plataforma de e-commerce para “Tres en Uno: Cultivo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 Orgánicos” que mejora la conexión con los clientes y optimiza la gestión interna.</a:t>
            </a:r>
          </a:p>
          <a:p>
            <a:pPr algn="l">
              <a:lnSpc>
                <a:spcPts val="2495"/>
              </a:lnSpc>
            </a:pP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Tienda online: visualización de productos, compras y seguimiento de pedidos.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y contacto directo: atención automática y comunicación con clientes.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de inventario y precios: control de stock, valores, descripciones y descuentos.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ventas: análisis de productos, comportamiento de compra y métricas clave.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44506" y="2514749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Solucion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9052601">
            <a:off x="8974176" y="8010670"/>
            <a:ext cx="2210946" cy="757490"/>
          </a:xfrm>
          <a:custGeom>
            <a:avLst/>
            <a:gdLst/>
            <a:ahLst/>
            <a:cxnLst/>
            <a:rect r="r" b="b" t="t" l="l"/>
            <a:pathLst>
              <a:path h="757490" w="2210946">
                <a:moveTo>
                  <a:pt x="2210946" y="0"/>
                </a:moveTo>
                <a:lnTo>
                  <a:pt x="0" y="0"/>
                </a:lnTo>
                <a:lnTo>
                  <a:pt x="0" y="757490"/>
                </a:lnTo>
                <a:lnTo>
                  <a:pt x="2210946" y="757490"/>
                </a:lnTo>
                <a:lnTo>
                  <a:pt x="22109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024" y="6631080"/>
            <a:ext cx="14928276" cy="2933894"/>
            <a:chOff x="0" y="0"/>
            <a:chExt cx="3931727" cy="77271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31727" cy="772713"/>
            </a:xfrm>
            <a:custGeom>
              <a:avLst/>
              <a:gdLst/>
              <a:ahLst/>
              <a:cxnLst/>
              <a:rect r="r" b="b" t="t" l="l"/>
              <a:pathLst>
                <a:path h="772713" w="3931727">
                  <a:moveTo>
                    <a:pt x="25930" y="0"/>
                  </a:moveTo>
                  <a:lnTo>
                    <a:pt x="3905797" y="0"/>
                  </a:lnTo>
                  <a:cubicBezTo>
                    <a:pt x="3912674" y="0"/>
                    <a:pt x="3919269" y="2732"/>
                    <a:pt x="3924132" y="7595"/>
                  </a:cubicBezTo>
                  <a:cubicBezTo>
                    <a:pt x="3928995" y="12458"/>
                    <a:pt x="3931727" y="19053"/>
                    <a:pt x="3931727" y="25930"/>
                  </a:cubicBezTo>
                  <a:lnTo>
                    <a:pt x="3931727" y="746782"/>
                  </a:lnTo>
                  <a:cubicBezTo>
                    <a:pt x="3931727" y="753660"/>
                    <a:pt x="3928995" y="760255"/>
                    <a:pt x="3924132" y="765118"/>
                  </a:cubicBezTo>
                  <a:cubicBezTo>
                    <a:pt x="3919269" y="769981"/>
                    <a:pt x="3912674" y="772713"/>
                    <a:pt x="3905797" y="772713"/>
                  </a:cubicBezTo>
                  <a:lnTo>
                    <a:pt x="25930" y="772713"/>
                  </a:lnTo>
                  <a:cubicBezTo>
                    <a:pt x="19053" y="772713"/>
                    <a:pt x="12458" y="769981"/>
                    <a:pt x="7595" y="765118"/>
                  </a:cubicBezTo>
                  <a:cubicBezTo>
                    <a:pt x="2732" y="760255"/>
                    <a:pt x="0" y="753660"/>
                    <a:pt x="0" y="746782"/>
                  </a:cubicBezTo>
                  <a:lnTo>
                    <a:pt x="0" y="25930"/>
                  </a:lnTo>
                  <a:cubicBezTo>
                    <a:pt x="0" y="19053"/>
                    <a:pt x="2732" y="12458"/>
                    <a:pt x="7595" y="7595"/>
                  </a:cubicBezTo>
                  <a:cubicBezTo>
                    <a:pt x="12458" y="2732"/>
                    <a:pt x="19053" y="0"/>
                    <a:pt x="25930" y="0"/>
                  </a:cubicBezTo>
                  <a:close/>
                </a:path>
              </a:pathLst>
            </a:custGeom>
            <a:solidFill>
              <a:srgbClr val="2A6F49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931727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8693" y="3272112"/>
            <a:ext cx="14890607" cy="2933894"/>
            <a:chOff x="0" y="0"/>
            <a:chExt cx="3921806" cy="772713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21806" cy="772713"/>
            </a:xfrm>
            <a:custGeom>
              <a:avLst/>
              <a:gdLst/>
              <a:ahLst/>
              <a:cxnLst/>
              <a:rect r="r" b="b" t="t" l="l"/>
              <a:pathLst>
                <a:path h="772713" w="3921806">
                  <a:moveTo>
                    <a:pt x="25996" y="0"/>
                  </a:moveTo>
                  <a:lnTo>
                    <a:pt x="3895810" y="0"/>
                  </a:lnTo>
                  <a:cubicBezTo>
                    <a:pt x="3910167" y="0"/>
                    <a:pt x="3921806" y="11639"/>
                    <a:pt x="3921806" y="25996"/>
                  </a:cubicBezTo>
                  <a:lnTo>
                    <a:pt x="3921806" y="746717"/>
                  </a:lnTo>
                  <a:cubicBezTo>
                    <a:pt x="3921806" y="753611"/>
                    <a:pt x="3919067" y="760224"/>
                    <a:pt x="3914192" y="765099"/>
                  </a:cubicBezTo>
                  <a:cubicBezTo>
                    <a:pt x="3909317" y="769974"/>
                    <a:pt x="3902704" y="772713"/>
                    <a:pt x="3895810" y="772713"/>
                  </a:cubicBezTo>
                  <a:lnTo>
                    <a:pt x="25996" y="772713"/>
                  </a:lnTo>
                  <a:cubicBezTo>
                    <a:pt x="19101" y="772713"/>
                    <a:pt x="12489" y="769974"/>
                    <a:pt x="7614" y="765099"/>
                  </a:cubicBezTo>
                  <a:cubicBezTo>
                    <a:pt x="2739" y="760224"/>
                    <a:pt x="0" y="753611"/>
                    <a:pt x="0" y="746717"/>
                  </a:cubicBezTo>
                  <a:lnTo>
                    <a:pt x="0" y="25996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21806" cy="78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205" y="3056589"/>
            <a:ext cx="3165217" cy="617258"/>
            <a:chOff x="0" y="0"/>
            <a:chExt cx="1156446" cy="225522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56446" cy="225522"/>
            </a:xfrm>
            <a:custGeom>
              <a:avLst/>
              <a:gdLst/>
              <a:ahLst/>
              <a:cxnLst/>
              <a:rect r="r" b="b" t="t" l="l"/>
              <a:pathLst>
                <a:path h="225522" w="1156446">
                  <a:moveTo>
                    <a:pt x="89261" y="0"/>
                  </a:moveTo>
                  <a:lnTo>
                    <a:pt x="1067185" y="0"/>
                  </a:lnTo>
                  <a:cubicBezTo>
                    <a:pt x="1090859" y="0"/>
                    <a:pt x="1113563" y="9404"/>
                    <a:pt x="1130302" y="26144"/>
                  </a:cubicBezTo>
                  <a:cubicBezTo>
                    <a:pt x="1147042" y="42884"/>
                    <a:pt x="1156446" y="65588"/>
                    <a:pt x="1156446" y="89261"/>
                  </a:cubicBezTo>
                  <a:lnTo>
                    <a:pt x="1156446" y="136261"/>
                  </a:lnTo>
                  <a:cubicBezTo>
                    <a:pt x="1156446" y="159934"/>
                    <a:pt x="1147042" y="182638"/>
                    <a:pt x="1130302" y="199378"/>
                  </a:cubicBezTo>
                  <a:cubicBezTo>
                    <a:pt x="1113563" y="216118"/>
                    <a:pt x="1090859" y="225522"/>
                    <a:pt x="1067185" y="225522"/>
                  </a:cubicBezTo>
                  <a:lnTo>
                    <a:pt x="89261" y="225522"/>
                  </a:lnTo>
                  <a:cubicBezTo>
                    <a:pt x="65588" y="225522"/>
                    <a:pt x="42884" y="216118"/>
                    <a:pt x="26144" y="199378"/>
                  </a:cubicBezTo>
                  <a:cubicBezTo>
                    <a:pt x="9404" y="182638"/>
                    <a:pt x="0" y="159934"/>
                    <a:pt x="0" y="136261"/>
                  </a:cubicBezTo>
                  <a:lnTo>
                    <a:pt x="0" y="89261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1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56446" cy="23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0571" y="1235508"/>
            <a:ext cx="12948130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</a:t>
            </a:r>
          </a:p>
        </p:txBody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273875" y="2302960"/>
            <a:ext cx="354320" cy="354320"/>
          </a:xfrm>
          <a:custGeom>
            <a:avLst/>
            <a:gdLst/>
            <a:ahLst/>
            <a:cxnLst/>
            <a:rect r="r" b="b" t="t" l="l"/>
            <a:pathLst>
              <a:path h="354320" w="354320">
                <a:moveTo>
                  <a:pt x="0" y="0"/>
                </a:moveTo>
                <a:lnTo>
                  <a:pt x="354320" y="0"/>
                </a:lnTo>
                <a:lnTo>
                  <a:pt x="354320" y="354319"/>
                </a:lnTo>
                <a:lnTo>
                  <a:pt x="0" y="35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9327580" y="1628467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8" y="0"/>
                </a:lnTo>
                <a:lnTo>
                  <a:pt x="175138" y="175139"/>
                </a:lnTo>
                <a:lnTo>
                  <a:pt x="0" y="1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734705" y="1604397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90708">
            <a:off x="8659216" y="2123651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359083">
            <a:off x="16762526" y="5406736"/>
            <a:ext cx="1230025" cy="751853"/>
          </a:xfrm>
          <a:custGeom>
            <a:avLst/>
            <a:gdLst/>
            <a:ahLst/>
            <a:cxnLst/>
            <a:rect r="r" b="b" t="t" l="l"/>
            <a:pathLst>
              <a:path h="751853" w="1230025">
                <a:moveTo>
                  <a:pt x="0" y="0"/>
                </a:moveTo>
                <a:lnTo>
                  <a:pt x="1230025" y="0"/>
                </a:lnTo>
                <a:lnTo>
                  <a:pt x="1230025" y="751853"/>
                </a:lnTo>
                <a:lnTo>
                  <a:pt x="0" y="751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63325" y="3207816"/>
            <a:ext cx="2602271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 GENERAL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6455" y="7099904"/>
            <a:ext cx="7619874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Analizar los requerimientos funcionales y no funcionales de la empresa.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 la arquitectura del sistema, el modelo de la base de datos y la interfaz de usuario (UI/UX).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Desarrollar un sistema CRUD para la administración del inventario.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5072" y="3788147"/>
            <a:ext cx="1342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Diseñar, desarrollar e implementar una plataforma de e-commerce integral para una empresa de acuaponía, optimizando su gestión de inventario, potenciando sus ventas a través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del análisis de datos y mejorando la experiencia del cliente mediante un asistente de inteligencia artificial.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7401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PRODUCTOS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033642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34205" y="6463182"/>
            <a:ext cx="3645386" cy="620480"/>
            <a:chOff x="0" y="0"/>
            <a:chExt cx="1331881" cy="226699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1881" cy="226699"/>
            </a:xfrm>
            <a:custGeom>
              <a:avLst/>
              <a:gdLst/>
              <a:ahLst/>
              <a:cxnLst/>
              <a:rect r="r" b="b" t="t" l="l"/>
              <a:pathLst>
                <a:path h="226699" w="1331881">
                  <a:moveTo>
                    <a:pt x="77504" y="0"/>
                  </a:moveTo>
                  <a:lnTo>
                    <a:pt x="1254378" y="0"/>
                  </a:lnTo>
                  <a:cubicBezTo>
                    <a:pt x="1297182" y="0"/>
                    <a:pt x="1331881" y="34700"/>
                    <a:pt x="1331881" y="77504"/>
                  </a:cubicBezTo>
                  <a:lnTo>
                    <a:pt x="1331881" y="149196"/>
                  </a:lnTo>
                  <a:cubicBezTo>
                    <a:pt x="1331881" y="192000"/>
                    <a:pt x="1297182" y="226699"/>
                    <a:pt x="1254378" y="226699"/>
                  </a:cubicBezTo>
                  <a:lnTo>
                    <a:pt x="77504" y="226699"/>
                  </a:lnTo>
                  <a:cubicBezTo>
                    <a:pt x="34700" y="226699"/>
                    <a:pt x="0" y="192000"/>
                    <a:pt x="0" y="149196"/>
                  </a:cubicBezTo>
                  <a:lnTo>
                    <a:pt x="0" y="77504"/>
                  </a:lnTo>
                  <a:cubicBezTo>
                    <a:pt x="0" y="34700"/>
                    <a:pt x="34700" y="0"/>
                    <a:pt x="77504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331881" cy="23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29669" y="6621555"/>
            <a:ext cx="3037553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 ESPECÍFICOS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03893" y="7099904"/>
            <a:ext cx="8217499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Implementar un módulo de análisis (Dashboard).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Integrar un asistente virtual basado en 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</a:t>
            </a: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ealizar pruebas funcionales y de usabilidad.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0542"/>
            <a:ext cx="8815806" cy="27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66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 Y LIMITACIONES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9940" y="4151165"/>
            <a:ext cx="7722657" cy="5029589"/>
            <a:chOff x="0" y="0"/>
            <a:chExt cx="2033951" cy="1324665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324665"/>
            </a:xfrm>
            <a:custGeom>
              <a:avLst/>
              <a:gdLst/>
              <a:ahLst/>
              <a:cxnLst/>
              <a:rect r="r" b="b" t="t" l="l"/>
              <a:pathLst>
                <a:path h="1324665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274541"/>
                  </a:lnTo>
                  <a:cubicBezTo>
                    <a:pt x="2033951" y="1287835"/>
                    <a:pt x="2028670" y="1300584"/>
                    <a:pt x="2019269" y="1309984"/>
                  </a:cubicBezTo>
                  <a:cubicBezTo>
                    <a:pt x="2009869" y="1319384"/>
                    <a:pt x="1997120" y="1324665"/>
                    <a:pt x="1983826" y="1324665"/>
                  </a:cubicBezTo>
                  <a:lnTo>
                    <a:pt x="50125" y="1324665"/>
                  </a:lnTo>
                  <a:cubicBezTo>
                    <a:pt x="22442" y="1324665"/>
                    <a:pt x="0" y="1302224"/>
                    <a:pt x="0" y="1274541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33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57544">
            <a:off x="33475" y="6946912"/>
            <a:ext cx="1492929" cy="1495649"/>
          </a:xfrm>
          <a:custGeom>
            <a:avLst/>
            <a:gdLst/>
            <a:ahLst/>
            <a:cxnLst/>
            <a:rect r="r" b="b" t="t" l="l"/>
            <a:pathLst>
              <a:path h="1495649" w="1492929">
                <a:moveTo>
                  <a:pt x="0" y="0"/>
                </a:moveTo>
                <a:lnTo>
                  <a:pt x="1492930" y="0"/>
                </a:lnTo>
                <a:lnTo>
                  <a:pt x="1492930" y="1495648"/>
                </a:lnTo>
                <a:lnTo>
                  <a:pt x="0" y="149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2517" y="2395041"/>
            <a:ext cx="7705145" cy="5130327"/>
            <a:chOff x="0" y="0"/>
            <a:chExt cx="2348065" cy="1563415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0477" y="0"/>
                  </a:moveTo>
                  <a:lnTo>
                    <a:pt x="2247588" y="0"/>
                  </a:lnTo>
                  <a:cubicBezTo>
                    <a:pt x="2274236" y="0"/>
                    <a:pt x="2299793" y="10586"/>
                    <a:pt x="2318636" y="29429"/>
                  </a:cubicBezTo>
                  <a:cubicBezTo>
                    <a:pt x="2337479" y="48272"/>
                    <a:pt x="2348065" y="73829"/>
                    <a:pt x="2348065" y="100477"/>
                  </a:cubicBezTo>
                  <a:lnTo>
                    <a:pt x="2348065" y="1462938"/>
                  </a:lnTo>
                  <a:cubicBezTo>
                    <a:pt x="2348065" y="1489586"/>
                    <a:pt x="2337479" y="1515143"/>
                    <a:pt x="2318636" y="1533986"/>
                  </a:cubicBezTo>
                  <a:cubicBezTo>
                    <a:pt x="2299793" y="1552829"/>
                    <a:pt x="2274236" y="1563415"/>
                    <a:pt x="2247588" y="1563415"/>
                  </a:cubicBezTo>
                  <a:lnTo>
                    <a:pt x="100477" y="1563415"/>
                  </a:lnTo>
                  <a:cubicBezTo>
                    <a:pt x="73829" y="1563415"/>
                    <a:pt x="48272" y="1552829"/>
                    <a:pt x="29429" y="1533986"/>
                  </a:cubicBezTo>
                  <a:cubicBezTo>
                    <a:pt x="10586" y="1515143"/>
                    <a:pt x="0" y="1489586"/>
                    <a:pt x="0" y="1462938"/>
                  </a:cubicBezTo>
                  <a:lnTo>
                    <a:pt x="0" y="100477"/>
                  </a:lnTo>
                  <a:cubicBezTo>
                    <a:pt x="0" y="73829"/>
                    <a:pt x="10586" y="48272"/>
                    <a:pt x="29429" y="29429"/>
                  </a:cubicBezTo>
                  <a:cubicBezTo>
                    <a:pt x="48272" y="10586"/>
                    <a:pt x="73829" y="0"/>
                    <a:pt x="100477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19199">
            <a:off x="9586199" y="629657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19246" y="909382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898630">
            <a:off x="16789346" y="8979740"/>
            <a:ext cx="309018" cy="309018"/>
          </a:xfrm>
          <a:custGeom>
            <a:avLst/>
            <a:gdLst/>
            <a:ahLst/>
            <a:cxnLst/>
            <a:rect r="r" b="b" t="t" l="l"/>
            <a:pathLst>
              <a:path h="309018" w="309018">
                <a:moveTo>
                  <a:pt x="0" y="0"/>
                </a:moveTo>
                <a:lnTo>
                  <a:pt x="309018" y="0"/>
                </a:lnTo>
                <a:lnTo>
                  <a:pt x="309018" y="309018"/>
                </a:lnTo>
                <a:lnTo>
                  <a:pt x="0" y="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1544">
            <a:off x="1682086" y="8842551"/>
            <a:ext cx="806963" cy="1058313"/>
          </a:xfrm>
          <a:custGeom>
            <a:avLst/>
            <a:gdLst/>
            <a:ahLst/>
            <a:cxnLst/>
            <a:rect r="r" b="b" t="t" l="l"/>
            <a:pathLst>
              <a:path h="1058313" w="806963">
                <a:moveTo>
                  <a:pt x="0" y="0"/>
                </a:moveTo>
                <a:lnTo>
                  <a:pt x="806963" y="0"/>
                </a:lnTo>
                <a:lnTo>
                  <a:pt x="806963" y="1058313"/>
                </a:lnTo>
                <a:lnTo>
                  <a:pt x="0" y="105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5026" y="5598281"/>
            <a:ext cx="6612486" cy="262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Pla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taforma de e-commerce con sitio público y panel de administración.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productos, inventario y pedidos (CRUD).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Dashboard de ventas para análisis básico.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Chatbot para atención a clientes (FAQs).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Aplicación de Scrum y entregable funcional desplegado online.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81728" y="4857750"/>
            <a:ext cx="19609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6895" y="3772321"/>
            <a:ext cx="7052405" cy="317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Ch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atbot limitado a FAQs; sin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seguimiento de pedidos en tiempo real.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Procesos de pago simulados; sin integración real con pasarelas.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logística básica; sin rutas o coordinación externa.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eguridad estándar; sin auditorías avanzadas.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Escalabilidad moderada; sin infraestructura distribuida.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Tiempo </a:t>
            </a:r>
            <a:r>
              <a:rPr lang="en-US" sz="1782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acotado (18 semanas) limita funcionalidades avanzadas.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02517" y="3056171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Limitaciones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81088" y="311696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967" y="1864800"/>
            <a:ext cx="11288787" cy="112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METODOLOGIA “SCRUM”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547607">
            <a:off x="3678" y="7273733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3415"/>
            <a:ext cx="562768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4081" y="314570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4539" y="4033837"/>
            <a:ext cx="4224707" cy="1754751"/>
            <a:chOff x="0" y="0"/>
            <a:chExt cx="1284569" cy="5335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40316" y="0"/>
                  </a:moveTo>
                  <a:lnTo>
                    <a:pt x="1244253" y="0"/>
                  </a:lnTo>
                  <a:cubicBezTo>
                    <a:pt x="1266519" y="0"/>
                    <a:pt x="1284569" y="18050"/>
                    <a:pt x="1284569" y="40316"/>
                  </a:cubicBezTo>
                  <a:lnTo>
                    <a:pt x="1284569" y="493236"/>
                  </a:lnTo>
                  <a:cubicBezTo>
                    <a:pt x="1284569" y="515502"/>
                    <a:pt x="1266519" y="533552"/>
                    <a:pt x="1244253" y="533552"/>
                  </a:cubicBezTo>
                  <a:lnTo>
                    <a:pt x="40316" y="533552"/>
                  </a:lnTo>
                  <a:cubicBezTo>
                    <a:pt x="18050" y="533552"/>
                    <a:pt x="0" y="515502"/>
                    <a:pt x="0" y="493236"/>
                  </a:cubicBezTo>
                  <a:lnTo>
                    <a:pt x="0" y="40316"/>
                  </a:lnTo>
                  <a:cubicBezTo>
                    <a:pt x="0" y="18050"/>
                    <a:pt x="18050" y="0"/>
                    <a:pt x="40316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4539" y="3569164"/>
            <a:ext cx="4224707" cy="709380"/>
            <a:chOff x="0" y="0"/>
            <a:chExt cx="1284569" cy="215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93459" y="0"/>
                  </a:moveTo>
                  <a:lnTo>
                    <a:pt x="1191109" y="0"/>
                  </a:lnTo>
                  <a:cubicBezTo>
                    <a:pt x="1242726" y="0"/>
                    <a:pt x="1284569" y="41843"/>
                    <a:pt x="1284569" y="93459"/>
                  </a:cubicBezTo>
                  <a:lnTo>
                    <a:pt x="1284569" y="122236"/>
                  </a:lnTo>
                  <a:cubicBezTo>
                    <a:pt x="1284569" y="173852"/>
                    <a:pt x="1242726" y="215695"/>
                    <a:pt x="1191109" y="215695"/>
                  </a:cubicBezTo>
                  <a:lnTo>
                    <a:pt x="93459" y="215695"/>
                  </a:lnTo>
                  <a:cubicBezTo>
                    <a:pt x="68672" y="215695"/>
                    <a:pt x="44901" y="205848"/>
                    <a:pt x="27374" y="188321"/>
                  </a:cubicBezTo>
                  <a:cubicBezTo>
                    <a:pt x="9847" y="170794"/>
                    <a:pt x="0" y="147023"/>
                    <a:pt x="0" y="122236"/>
                  </a:cubicBezTo>
                  <a:lnTo>
                    <a:pt x="0" y="93459"/>
                  </a:lnTo>
                  <a:cubicBezTo>
                    <a:pt x="0" y="68672"/>
                    <a:pt x="9847" y="44901"/>
                    <a:pt x="27374" y="27374"/>
                  </a:cubicBezTo>
                  <a:cubicBezTo>
                    <a:pt x="44901" y="9847"/>
                    <a:pt x="68672" y="0"/>
                    <a:pt x="93459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2928" y="3879609"/>
            <a:ext cx="3899000" cy="1908980"/>
            <a:chOff x="0" y="0"/>
            <a:chExt cx="1131631" cy="554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10372"/>
                  </a:lnTo>
                  <a:cubicBezTo>
                    <a:pt x="1131631" y="534497"/>
                    <a:pt x="1112073" y="554055"/>
                    <a:pt x="1087947" y="554055"/>
                  </a:cubicBezTo>
                  <a:lnTo>
                    <a:pt x="43684" y="554055"/>
                  </a:lnTo>
                  <a:cubicBezTo>
                    <a:pt x="19558" y="554055"/>
                    <a:pt x="0" y="534497"/>
                    <a:pt x="0" y="510372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2928" y="3569164"/>
            <a:ext cx="3899000" cy="662922"/>
            <a:chOff x="0" y="0"/>
            <a:chExt cx="1131631" cy="1924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6202" y="0"/>
                  </a:moveTo>
                  <a:lnTo>
                    <a:pt x="1035429" y="0"/>
                  </a:lnTo>
                  <a:cubicBezTo>
                    <a:pt x="1088560" y="0"/>
                    <a:pt x="1131631" y="43071"/>
                    <a:pt x="1131631" y="96202"/>
                  </a:cubicBezTo>
                  <a:lnTo>
                    <a:pt x="1131631" y="96202"/>
                  </a:lnTo>
                  <a:cubicBezTo>
                    <a:pt x="1131631" y="121716"/>
                    <a:pt x="1121495" y="146186"/>
                    <a:pt x="1103454" y="164227"/>
                  </a:cubicBezTo>
                  <a:cubicBezTo>
                    <a:pt x="1085413" y="182269"/>
                    <a:pt x="1060943" y="192404"/>
                    <a:pt x="1035429" y="192404"/>
                  </a:cubicBezTo>
                  <a:lnTo>
                    <a:pt x="96202" y="192404"/>
                  </a:lnTo>
                  <a:cubicBezTo>
                    <a:pt x="43071" y="192404"/>
                    <a:pt x="0" y="149333"/>
                    <a:pt x="0" y="96202"/>
                  </a:cubicBezTo>
                  <a:lnTo>
                    <a:pt x="0" y="96202"/>
                  </a:lnTo>
                  <a:cubicBezTo>
                    <a:pt x="0" y="43071"/>
                    <a:pt x="43071" y="0"/>
                    <a:pt x="96202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80629" y="3687683"/>
            <a:ext cx="3841298" cy="2100906"/>
            <a:chOff x="0" y="0"/>
            <a:chExt cx="1167989" cy="638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594464"/>
                  </a:lnTo>
                  <a:cubicBezTo>
                    <a:pt x="1167989" y="618952"/>
                    <a:pt x="1148137" y="638804"/>
                    <a:pt x="1123649" y="638804"/>
                  </a:cubicBezTo>
                  <a:lnTo>
                    <a:pt x="44340" y="638804"/>
                  </a:lnTo>
                  <a:cubicBezTo>
                    <a:pt x="19852" y="638804"/>
                    <a:pt x="0" y="618952"/>
                    <a:pt x="0" y="594464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24980" y="3593770"/>
            <a:ext cx="3903691" cy="660168"/>
            <a:chOff x="0" y="0"/>
            <a:chExt cx="1186960" cy="2007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8143" y="6453255"/>
            <a:ext cx="3899000" cy="2155656"/>
            <a:chOff x="0" y="0"/>
            <a:chExt cx="1131631" cy="6256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81966"/>
                  </a:lnTo>
                  <a:cubicBezTo>
                    <a:pt x="1131631" y="606091"/>
                    <a:pt x="1112073" y="625649"/>
                    <a:pt x="1087947" y="625649"/>
                  </a:cubicBezTo>
                  <a:lnTo>
                    <a:pt x="43684" y="625649"/>
                  </a:lnTo>
                  <a:cubicBezTo>
                    <a:pt x="19558" y="625649"/>
                    <a:pt x="0" y="606091"/>
                    <a:pt x="0" y="581966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2100" y="6202009"/>
            <a:ext cx="3899000" cy="533154"/>
            <a:chOff x="0" y="0"/>
            <a:chExt cx="1131631" cy="1547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577976" y="6461767"/>
            <a:ext cx="3841298" cy="2182517"/>
            <a:chOff x="0" y="0"/>
            <a:chExt cx="1167989" cy="6636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7989" cy="663618"/>
            </a:xfrm>
            <a:custGeom>
              <a:avLst/>
              <a:gdLst/>
              <a:ahLst/>
              <a:cxnLst/>
              <a:rect r="r" b="b" t="t" l="l"/>
              <a:pathLst>
                <a:path h="663618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19279"/>
                  </a:lnTo>
                  <a:cubicBezTo>
                    <a:pt x="1167989" y="643767"/>
                    <a:pt x="1148137" y="663618"/>
                    <a:pt x="1123649" y="663618"/>
                  </a:cubicBezTo>
                  <a:lnTo>
                    <a:pt x="44340" y="663618"/>
                  </a:lnTo>
                  <a:cubicBezTo>
                    <a:pt x="19852" y="663618"/>
                    <a:pt x="0" y="643767"/>
                    <a:pt x="0" y="619279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167989" cy="72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541237" y="6154033"/>
            <a:ext cx="3903691" cy="615467"/>
            <a:chOff x="0" y="0"/>
            <a:chExt cx="1186960" cy="187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6960" cy="187140"/>
            </a:xfrm>
            <a:custGeom>
              <a:avLst/>
              <a:gdLst/>
              <a:ahLst/>
              <a:cxnLst/>
              <a:rect r="r" b="b" t="t" l="l"/>
              <a:pathLst>
                <a:path h="187140" w="1186960">
                  <a:moveTo>
                    <a:pt x="93570" y="0"/>
                  </a:moveTo>
                  <a:lnTo>
                    <a:pt x="1093391" y="0"/>
                  </a:lnTo>
                  <a:cubicBezTo>
                    <a:pt x="1118207" y="0"/>
                    <a:pt x="1142007" y="9858"/>
                    <a:pt x="1159554" y="27406"/>
                  </a:cubicBezTo>
                  <a:cubicBezTo>
                    <a:pt x="1177102" y="44954"/>
                    <a:pt x="1186960" y="68754"/>
                    <a:pt x="1186960" y="93570"/>
                  </a:cubicBezTo>
                  <a:lnTo>
                    <a:pt x="1186960" y="93570"/>
                  </a:lnTo>
                  <a:cubicBezTo>
                    <a:pt x="1186960" y="145247"/>
                    <a:pt x="1145068" y="187140"/>
                    <a:pt x="1093391" y="187140"/>
                  </a:cubicBezTo>
                  <a:lnTo>
                    <a:pt x="93570" y="187140"/>
                  </a:lnTo>
                  <a:cubicBezTo>
                    <a:pt x="68754" y="187140"/>
                    <a:pt x="44954" y="177281"/>
                    <a:pt x="27406" y="159734"/>
                  </a:cubicBezTo>
                  <a:cubicBezTo>
                    <a:pt x="9858" y="142186"/>
                    <a:pt x="0" y="118386"/>
                    <a:pt x="0" y="93570"/>
                  </a:cubicBezTo>
                  <a:lnTo>
                    <a:pt x="0" y="93570"/>
                  </a:lnTo>
                  <a:cubicBezTo>
                    <a:pt x="0" y="68754"/>
                    <a:pt x="9858" y="44954"/>
                    <a:pt x="27406" y="27406"/>
                  </a:cubicBezTo>
                  <a:cubicBezTo>
                    <a:pt x="44954" y="9858"/>
                    <a:pt x="68754" y="0"/>
                    <a:pt x="9357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186960" cy="24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36278" y="6247946"/>
            <a:ext cx="3841298" cy="2360964"/>
            <a:chOff x="0" y="0"/>
            <a:chExt cx="1167989" cy="71787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73537"/>
                  </a:lnTo>
                  <a:cubicBezTo>
                    <a:pt x="1167989" y="698026"/>
                    <a:pt x="1148137" y="717877"/>
                    <a:pt x="1123649" y="717877"/>
                  </a:cubicBezTo>
                  <a:lnTo>
                    <a:pt x="44340" y="717877"/>
                  </a:lnTo>
                  <a:cubicBezTo>
                    <a:pt x="19852" y="717877"/>
                    <a:pt x="0" y="698026"/>
                    <a:pt x="0" y="673537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80629" y="6154033"/>
            <a:ext cx="3903691" cy="660168"/>
            <a:chOff x="0" y="0"/>
            <a:chExt cx="1186960" cy="20073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91013" y="4402219"/>
            <a:ext cx="3896130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1922" y="3713051"/>
            <a:ext cx="4814312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67194" y="3708326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38469" y="3702570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59346" y="4427690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716752" y="4402219"/>
            <a:ext cx="3552661" cy="12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2409" y="6251143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1967" y="6857801"/>
            <a:ext cx="3552661" cy="15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530274" y="6240483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Retrospectiva de Sprint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06700" y="6893175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 equipo analiza qué funcionó bien, qué no y qué va a mejorar en la próxima iteración.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738469" y="6262834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03697" y="6867326"/>
            <a:ext cx="3395161" cy="15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1826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931485" y="3773540"/>
            <a:ext cx="3721723" cy="2015048"/>
            <a:chOff x="0" y="0"/>
            <a:chExt cx="1131631" cy="6126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5764" y="0"/>
                  </a:moveTo>
                  <a:lnTo>
                    <a:pt x="1085867" y="0"/>
                  </a:lnTo>
                  <a:cubicBezTo>
                    <a:pt x="1111142" y="0"/>
                    <a:pt x="1131631" y="20489"/>
                    <a:pt x="1131631" y="45764"/>
                  </a:cubicBezTo>
                  <a:lnTo>
                    <a:pt x="1131631" y="566933"/>
                  </a:lnTo>
                  <a:cubicBezTo>
                    <a:pt x="1131631" y="592208"/>
                    <a:pt x="1111142" y="612698"/>
                    <a:pt x="1085867" y="612698"/>
                  </a:cubicBezTo>
                  <a:lnTo>
                    <a:pt x="45764" y="612698"/>
                  </a:lnTo>
                  <a:cubicBezTo>
                    <a:pt x="20489" y="612698"/>
                    <a:pt x="0" y="592208"/>
                    <a:pt x="0" y="566933"/>
                  </a:cubicBezTo>
                  <a:lnTo>
                    <a:pt x="0" y="45764"/>
                  </a:lnTo>
                  <a:cubicBezTo>
                    <a:pt x="0" y="20489"/>
                    <a:pt x="20489" y="0"/>
                    <a:pt x="4576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934356" y="3569164"/>
            <a:ext cx="3721723" cy="662922"/>
            <a:chOff x="0" y="0"/>
            <a:chExt cx="1131631" cy="20156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100784" y="0"/>
                  </a:moveTo>
                  <a:lnTo>
                    <a:pt x="1030846" y="0"/>
                  </a:lnTo>
                  <a:cubicBezTo>
                    <a:pt x="1086508" y="0"/>
                    <a:pt x="1131631" y="45123"/>
                    <a:pt x="1131631" y="100784"/>
                  </a:cubicBezTo>
                  <a:lnTo>
                    <a:pt x="1131631" y="100784"/>
                  </a:lnTo>
                  <a:cubicBezTo>
                    <a:pt x="1131631" y="156446"/>
                    <a:pt x="1086508" y="201569"/>
                    <a:pt x="1030846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4437507" y="3708140"/>
            <a:ext cx="2709678" cy="38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077799" y="4274344"/>
            <a:ext cx="3398673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18781" y="32943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0" y="0"/>
                </a:lnTo>
                <a:lnTo>
                  <a:pt x="3891810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330" y="3229439"/>
            <a:ext cx="13117023" cy="6181397"/>
          </a:xfrm>
          <a:custGeom>
            <a:avLst/>
            <a:gdLst/>
            <a:ahLst/>
            <a:cxnLst/>
            <a:rect r="r" b="b" t="t" l="l"/>
            <a:pathLst>
              <a:path h="6181397" w="13117023">
                <a:moveTo>
                  <a:pt x="0" y="0"/>
                </a:moveTo>
                <a:lnTo>
                  <a:pt x="13117023" y="0"/>
                </a:lnTo>
                <a:lnTo>
                  <a:pt x="13117023" y="6181397"/>
                </a:lnTo>
                <a:lnTo>
                  <a:pt x="0" y="618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0571" y="1235508"/>
            <a:ext cx="16168729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CRONOGRAMA: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571" y="1160237"/>
            <a:ext cx="16168729" cy="252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1"/>
              </a:lnSpc>
            </a:pPr>
            <a:r>
              <a:rPr lang="en-US" sz="89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ARQUITECTURA DEL SOFTWARE: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35780" y="364208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4"/>
                </a:lnTo>
                <a:lnTo>
                  <a:pt x="0" y="9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1709" y="3862841"/>
            <a:ext cx="7433227" cy="5779334"/>
          </a:xfrm>
          <a:custGeom>
            <a:avLst/>
            <a:gdLst/>
            <a:ahLst/>
            <a:cxnLst/>
            <a:rect r="r" b="b" t="t" l="l"/>
            <a:pathLst>
              <a:path h="5779334" w="7433227">
                <a:moveTo>
                  <a:pt x="0" y="0"/>
                </a:moveTo>
                <a:lnTo>
                  <a:pt x="7433227" y="0"/>
                </a:lnTo>
                <a:lnTo>
                  <a:pt x="7433227" y="5779334"/>
                </a:lnTo>
                <a:lnTo>
                  <a:pt x="0" y="5779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6901" y="3521697"/>
            <a:ext cx="6304784" cy="5823169"/>
          </a:xfrm>
          <a:custGeom>
            <a:avLst/>
            <a:gdLst/>
            <a:ahLst/>
            <a:cxnLst/>
            <a:rect r="r" b="b" t="t" l="l"/>
            <a:pathLst>
              <a:path h="5823169" w="6304784">
                <a:moveTo>
                  <a:pt x="0" y="0"/>
                </a:moveTo>
                <a:lnTo>
                  <a:pt x="6304784" y="0"/>
                </a:lnTo>
                <a:lnTo>
                  <a:pt x="6304784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415"/>
            <a:ext cx="530605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ORGANICOS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DAG6fqyKQXo</dc:identifier>
  <dcterms:modified xsi:type="dcterms:W3CDTF">2011-08-01T06:04:30Z</dcterms:modified>
  <cp:revision>1</cp:revision>
  <dc:title>Presentación Final del proyecto (Español)</dc:title>
</cp:coreProperties>
</file>